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256" r:id="rId2"/>
    <p:sldId id="257" r:id="rId3"/>
    <p:sldId id="263" r:id="rId4"/>
    <p:sldId id="258" r:id="rId5"/>
    <p:sldId id="269" r:id="rId6"/>
    <p:sldId id="270" r:id="rId7"/>
    <p:sldId id="275" r:id="rId8"/>
    <p:sldId id="276" r:id="rId9"/>
    <p:sldId id="271" r:id="rId10"/>
    <p:sldId id="283" r:id="rId11"/>
    <p:sldId id="281" r:id="rId12"/>
    <p:sldId id="274" r:id="rId13"/>
    <p:sldId id="284" r:id="rId14"/>
    <p:sldId id="285" r:id="rId15"/>
    <p:sldId id="277" r:id="rId16"/>
    <p:sldId id="278" r:id="rId17"/>
    <p:sldId id="282" r:id="rId18"/>
    <p:sldId id="280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1" r:id="rId42"/>
    <p:sldId id="314" r:id="rId43"/>
    <p:sldId id="316" r:id="rId44"/>
    <p:sldId id="310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4" r:id="rId60"/>
    <p:sldId id="335" r:id="rId61"/>
    <p:sldId id="331" r:id="rId62"/>
    <p:sldId id="332" r:id="rId63"/>
    <p:sldId id="336" r:id="rId64"/>
    <p:sldId id="337" r:id="rId65"/>
    <p:sldId id="338" r:id="rId66"/>
    <p:sldId id="351" r:id="rId67"/>
    <p:sldId id="352" r:id="rId68"/>
    <p:sldId id="353" r:id="rId69"/>
    <p:sldId id="341" r:id="rId70"/>
    <p:sldId id="354" r:id="rId71"/>
    <p:sldId id="355" r:id="rId72"/>
    <p:sldId id="344" r:id="rId73"/>
    <p:sldId id="345" r:id="rId74"/>
    <p:sldId id="346" r:id="rId75"/>
    <p:sldId id="356" r:id="rId76"/>
    <p:sldId id="347" r:id="rId77"/>
    <p:sldId id="348" r:id="rId78"/>
    <p:sldId id="357" r:id="rId79"/>
    <p:sldId id="358" r:id="rId80"/>
    <p:sldId id="359" r:id="rId81"/>
    <p:sldId id="360" r:id="rId82"/>
    <p:sldId id="361" r:id="rId83"/>
    <p:sldId id="365" r:id="rId84"/>
    <p:sldId id="362" r:id="rId85"/>
    <p:sldId id="363" r:id="rId86"/>
    <p:sldId id="364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5A421-635A-4267-A816-5F1397F512C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EECT 101 Lab Notebook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4FD20-257F-4FCA-AC75-43C3D2264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69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7B520-790F-48F8-918D-EF9E0739F45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EECT 101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2744A-C54B-4E84-AC36-D0A55A5B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40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2744A-C54B-4E84-AC36-D0A55A5BC28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101 Lab Notebook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2744A-C54B-4E84-AC36-D0A55A5BC28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101 Lab Notebook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8783CE0-66E9-4937-90F3-E4FD4B150051}" type="datetime1">
              <a:rPr lang="en-US" smtClean="0"/>
              <a:t>12/6/2016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29DC-058A-47CB-BC00-7BA54BBCD4A1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4337-9CC8-40E1-8CA3-930994CFD00C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1474-1911-4CFB-B88D-F15FF57FECB8}" type="datetime1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1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B8F5E0-7BE7-481B-9FA0-EA740E44D623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402-909C-46E0-963C-02088E697128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9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0E09-EAAB-42DB-96AE-BF788D43120B}" type="datetime1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7AF-3312-43FB-83F1-2B4F607E2FEE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F41A-27D8-4E64-8182-C69D97C2C043}" type="datetime1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7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3385-E74A-45B9-9164-AEB24FA81E10}" type="datetime1">
              <a:rPr lang="en-US" smtClean="0"/>
              <a:t>12/6/2016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05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9C6D528-BAD4-4764-AC61-D3F0F05AF63C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366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D45616-7024-4DF8-A21D-E722E6CD5AF7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05E3D1-8C80-40C9-AABD-810F9032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9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ENGR 116 – 20c</a:t>
            </a:r>
            <a:br>
              <a:rPr lang="en-US" dirty="0" smtClean="0"/>
            </a:br>
            <a:r>
              <a:rPr lang="en-US" dirty="0" smtClean="0"/>
              <a:t>Lab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Geometric </a:t>
            </a:r>
            <a:r>
              <a:rPr lang="en-US" dirty="0"/>
              <a:t>Modeling for </a:t>
            </a:r>
            <a:r>
              <a:rPr lang="en-US" dirty="0" smtClean="0"/>
              <a:t>Visual.</a:t>
            </a:r>
          </a:p>
          <a:p>
            <a:r>
              <a:rPr lang="en-US" dirty="0" smtClean="0"/>
              <a:t>Fall 2016</a:t>
            </a:r>
          </a:p>
          <a:p>
            <a:r>
              <a:rPr lang="en-US" dirty="0" smtClean="0"/>
              <a:t>Olivia Koehler</a:t>
            </a:r>
          </a:p>
        </p:txBody>
      </p:sp>
    </p:spTree>
    <p:extLst>
      <p:ext uri="{BB962C8B-B14F-4D97-AF65-F5344CB8AC3E}">
        <p14:creationId xmlns:p14="http://schemas.microsoft.com/office/powerpoint/2010/main" val="37592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9-6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lvl="1"/>
            <a:r>
              <a:rPr lang="en-US" dirty="0" smtClean="0"/>
              <a:t>Created </a:t>
            </a:r>
            <a:r>
              <a:rPr lang="en-US" dirty="0"/>
              <a:t>Tutor 2</a:t>
            </a:r>
          </a:p>
          <a:p>
            <a:pPr lvl="1"/>
            <a:r>
              <a:rPr lang="en-US" dirty="0"/>
              <a:t>Created </a:t>
            </a:r>
            <a:r>
              <a:rPr lang="en-US" dirty="0" smtClean="0"/>
              <a:t>Tutor 2 </a:t>
            </a:r>
            <a:r>
              <a:rPr lang="en-US" dirty="0"/>
              <a:t>and assembly of Tutor 1 and Tutor </a:t>
            </a:r>
            <a:r>
              <a:rPr lang="en-US" dirty="0" smtClean="0"/>
              <a:t>2</a:t>
            </a:r>
          </a:p>
          <a:p>
            <a:pPr marL="274320" lvl="1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dirty="0" smtClean="0">
                <a:solidFill>
                  <a:prstClr val="black"/>
                </a:solidFill>
              </a:rPr>
              <a:t>Learned </a:t>
            </a:r>
            <a:r>
              <a:rPr lang="en-US" dirty="0">
                <a:solidFill>
                  <a:prstClr val="black"/>
                </a:solidFill>
              </a:rPr>
              <a:t>how to use the features: </a:t>
            </a:r>
            <a:endParaRPr lang="en-US" dirty="0" smtClean="0"/>
          </a:p>
          <a:p>
            <a:pPr lvl="1"/>
            <a:r>
              <a:rPr lang="en-US" dirty="0" smtClean="0"/>
              <a:t>Mate </a:t>
            </a:r>
            <a:endParaRPr lang="en-US" dirty="0"/>
          </a:p>
          <a:p>
            <a:pPr lvl="1"/>
            <a:r>
              <a:rPr lang="en-US" dirty="0"/>
              <a:t>Shell</a:t>
            </a:r>
          </a:p>
          <a:p>
            <a:pPr lvl="1"/>
            <a:r>
              <a:rPr lang="en-US" dirty="0"/>
              <a:t>Convert Entities </a:t>
            </a:r>
          </a:p>
          <a:p>
            <a:pPr lvl="1"/>
            <a:r>
              <a:rPr lang="en-US" dirty="0"/>
              <a:t>Offset Entities</a:t>
            </a:r>
          </a:p>
          <a:p>
            <a:pPr lvl="1"/>
            <a:r>
              <a:rPr lang="en-US" dirty="0"/>
              <a:t>Show and Remove Invisible Lines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directions given in the video supplied by ivytechengineering.com</a:t>
            </a:r>
          </a:p>
          <a:p>
            <a:pPr lvl="1"/>
            <a:r>
              <a:rPr lang="en-US" dirty="0" smtClean="0"/>
              <a:t>Create the first part: </a:t>
            </a:r>
            <a:r>
              <a:rPr lang="en-US" b="1" dirty="0" smtClean="0"/>
              <a:t>Tutor 2</a:t>
            </a:r>
          </a:p>
          <a:p>
            <a:pPr lvl="1"/>
            <a:r>
              <a:rPr lang="en-US" dirty="0" smtClean="0"/>
              <a:t>Submit Part to Professor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Video Link: </a:t>
            </a:r>
            <a:r>
              <a:rPr lang="en-US" i="1" dirty="0"/>
              <a:t>https://www.youtube.com/watch?v=au8Vdnw-XyU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92" y="2124240"/>
            <a:ext cx="3506348" cy="3842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13" y="2141154"/>
            <a:ext cx="4423770" cy="3838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1118" y="2014194"/>
            <a:ext cx="2345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Tutor 2</a:t>
            </a:r>
          </a:p>
        </p:txBody>
      </p:sp>
    </p:spTree>
    <p:extLst>
      <p:ext uri="{BB962C8B-B14F-4D97-AF65-F5344CB8AC3E}">
        <p14:creationId xmlns:p14="http://schemas.microsoft.com/office/powerpoint/2010/main" val="22828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directions given in the video supplied by ivytechengineering.com</a:t>
            </a:r>
          </a:p>
          <a:p>
            <a:pPr lvl="1"/>
            <a:r>
              <a:rPr lang="en-US" dirty="0" smtClean="0"/>
              <a:t>Create the first assembly: </a:t>
            </a:r>
            <a:r>
              <a:rPr lang="en-US" b="1" dirty="0" smtClean="0"/>
              <a:t>Assembly 1</a:t>
            </a:r>
          </a:p>
          <a:p>
            <a:pPr lvl="1"/>
            <a:r>
              <a:rPr lang="en-US" dirty="0" smtClean="0"/>
              <a:t>Submit Part to Professor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Video Link: </a:t>
            </a:r>
            <a:r>
              <a:rPr lang="en-US" i="1" dirty="0"/>
              <a:t>https://www.youtube.com/watch?v=au8Vdnw-XyU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89909" y="1552529"/>
            <a:ext cx="4009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Assembly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28" y="2665519"/>
            <a:ext cx="3198301" cy="3185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4" y="2667977"/>
            <a:ext cx="3443700" cy="3180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64" y="2665519"/>
            <a:ext cx="3667821" cy="31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9-6: Third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9-6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  <a:endParaRPr lang="en-US" dirty="0"/>
          </a:p>
          <a:p>
            <a:pPr lvl="1"/>
            <a:r>
              <a:rPr lang="en-US" dirty="0" smtClean="0"/>
              <a:t>Learned about the different views in solid works (i.e. Isometric, Diametric, Trimetric…) </a:t>
            </a:r>
          </a:p>
          <a:p>
            <a:pPr lvl="1"/>
            <a:r>
              <a:rPr lang="en-US" dirty="0" smtClean="0"/>
              <a:t>Created a part from scratch, with only an image to go off of, no dimensions. </a:t>
            </a:r>
          </a:p>
          <a:p>
            <a:pPr lvl="1"/>
            <a:r>
              <a:rPr lang="en-US" dirty="0" smtClean="0"/>
              <a:t>Learned how to change the plane of a part if drawn incorrectly. </a:t>
            </a:r>
          </a:p>
          <a:p>
            <a:pPr lvl="1"/>
            <a:r>
              <a:rPr lang="en-US" dirty="0" smtClean="0"/>
              <a:t>Learned about Boolean Operations. </a:t>
            </a:r>
          </a:p>
          <a:p>
            <a:pPr lvl="2"/>
            <a:r>
              <a:rPr lang="en-US" dirty="0" smtClean="0"/>
              <a:t>Intersection</a:t>
            </a:r>
          </a:p>
          <a:p>
            <a:pPr lvl="2"/>
            <a:r>
              <a:rPr lang="en-US" dirty="0" smtClean="0"/>
              <a:t>Difference</a:t>
            </a:r>
          </a:p>
          <a:p>
            <a:pPr lvl="2"/>
            <a:r>
              <a:rPr lang="en-US" dirty="0" smtClean="0"/>
              <a:t>Union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image from Lecture 4 Slide 9 from scratch</a:t>
            </a:r>
          </a:p>
          <a:p>
            <a:pPr lvl="1"/>
            <a:r>
              <a:rPr lang="en-US" dirty="0" smtClean="0"/>
              <a:t>Name it Part 2-14</a:t>
            </a:r>
          </a:p>
          <a:p>
            <a:pPr lvl="1"/>
            <a:r>
              <a:rPr lang="en-US" dirty="0" smtClean="0"/>
              <a:t>Come up with your own dimensions and ways of creating the object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826" y="2116371"/>
            <a:ext cx="4650259" cy="4089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8" y="2127806"/>
            <a:ext cx="4371392" cy="4077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309" y="1328394"/>
            <a:ext cx="3998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From the Slide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3585" y="1358365"/>
            <a:ext cx="4448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My Interpretation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2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9-13: Fourth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3572"/>
            <a:ext cx="10515600" cy="788667"/>
          </a:xfrm>
        </p:spPr>
        <p:txBody>
          <a:bodyPr/>
          <a:lstStyle/>
          <a:p>
            <a:pPr algn="ctr"/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21" y="978242"/>
            <a:ext cx="1925703" cy="5403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8-23:   Pg. 3</a:t>
            </a:r>
          </a:p>
          <a:p>
            <a:pPr marL="0" indent="0">
              <a:buNone/>
            </a:pPr>
            <a:r>
              <a:rPr lang="en-US" sz="1600" dirty="0" smtClean="0"/>
              <a:t>8-30:   Pg. 9</a:t>
            </a:r>
          </a:p>
          <a:p>
            <a:pPr marL="0" indent="0">
              <a:buNone/>
            </a:pPr>
            <a:r>
              <a:rPr lang="en-US" sz="1600" dirty="0" smtClean="0"/>
              <a:t>9-6:     Pg. 15</a:t>
            </a:r>
          </a:p>
          <a:p>
            <a:pPr marL="0" indent="0">
              <a:buNone/>
            </a:pPr>
            <a:r>
              <a:rPr lang="en-US" sz="1600" dirty="0" smtClean="0"/>
              <a:t>9-13:   Pg. 19</a:t>
            </a:r>
          </a:p>
          <a:p>
            <a:pPr marL="0" indent="0">
              <a:buNone/>
            </a:pPr>
            <a:r>
              <a:rPr lang="en-US" sz="1600" dirty="0" smtClean="0"/>
              <a:t>9-20:   Pg. 30</a:t>
            </a:r>
          </a:p>
          <a:p>
            <a:pPr marL="0" indent="0">
              <a:buNone/>
            </a:pPr>
            <a:r>
              <a:rPr lang="en-US" sz="1600" dirty="0" smtClean="0"/>
              <a:t>9-27:   Pg. 37</a:t>
            </a:r>
          </a:p>
          <a:p>
            <a:pPr marL="0" indent="0">
              <a:buNone/>
            </a:pPr>
            <a:r>
              <a:rPr lang="en-US" sz="1600" dirty="0" smtClean="0"/>
              <a:t>10-4:   Pg. 44</a:t>
            </a:r>
          </a:p>
          <a:p>
            <a:pPr marL="0" indent="0">
              <a:buNone/>
            </a:pPr>
            <a:r>
              <a:rPr lang="en-US" sz="1600" dirty="0" smtClean="0"/>
              <a:t>10-11: Pg. 53</a:t>
            </a:r>
          </a:p>
          <a:p>
            <a:pPr marL="0" indent="0">
              <a:buNone/>
            </a:pPr>
            <a:r>
              <a:rPr lang="en-US" sz="1600" dirty="0" smtClean="0"/>
              <a:t>10-18: Pg. 56</a:t>
            </a:r>
          </a:p>
          <a:p>
            <a:pPr marL="0" indent="0">
              <a:buNone/>
            </a:pPr>
            <a:r>
              <a:rPr lang="en-US" sz="1600" dirty="0" smtClean="0"/>
              <a:t>10-25: Pg. 61</a:t>
            </a:r>
          </a:p>
          <a:p>
            <a:pPr marL="0" indent="0">
              <a:buNone/>
            </a:pPr>
            <a:r>
              <a:rPr lang="en-US" sz="1600" dirty="0" smtClean="0"/>
              <a:t>11-1:   Pg. 65 </a:t>
            </a:r>
          </a:p>
          <a:p>
            <a:pPr marL="0" indent="0">
              <a:buNone/>
            </a:pPr>
            <a:r>
              <a:rPr lang="en-US" sz="1600" dirty="0" smtClean="0"/>
              <a:t>11-8:   Pg. 69</a:t>
            </a:r>
          </a:p>
          <a:p>
            <a:pPr marL="0" indent="0">
              <a:buNone/>
            </a:pPr>
            <a:r>
              <a:rPr lang="en-US" sz="1600" dirty="0" smtClean="0"/>
              <a:t>11-15: Pg. 72</a:t>
            </a:r>
          </a:p>
          <a:p>
            <a:pPr marL="0" indent="0">
              <a:buNone/>
            </a:pPr>
            <a:r>
              <a:rPr lang="en-US" sz="1600" dirty="0" smtClean="0"/>
              <a:t>11-22: Pg. 76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23148" y="978242"/>
            <a:ext cx="1925703" cy="5403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 smtClean="0"/>
              <a:t>11-29: Pg. 77</a:t>
            </a:r>
          </a:p>
          <a:p>
            <a:pPr marL="0" indent="0">
              <a:buFont typeface="Garamond" pitchFamily="18" charset="0"/>
              <a:buNone/>
            </a:pPr>
            <a:r>
              <a:rPr lang="en-US" sz="1600" dirty="0" smtClean="0"/>
              <a:t>12-6:   Pg. 80</a:t>
            </a:r>
          </a:p>
          <a:p>
            <a:pPr marL="0" indent="0">
              <a:buFont typeface="Garamond" pitchFamily="18" charset="0"/>
              <a:buNone/>
            </a:pPr>
            <a:r>
              <a:rPr lang="en-US" sz="1600" dirty="0" smtClean="0"/>
              <a:t>12-13: Pg.</a:t>
            </a:r>
          </a:p>
          <a:p>
            <a:pPr marL="0" indent="0">
              <a:buFont typeface="Garamond" pitchFamily="18" charset="0"/>
              <a:buNone/>
            </a:pP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683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9-13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Learned about drafting standards </a:t>
            </a:r>
          </a:p>
          <a:p>
            <a:pPr lvl="2"/>
            <a:r>
              <a:rPr lang="en-US" dirty="0" smtClean="0"/>
              <a:t>ANSI</a:t>
            </a:r>
          </a:p>
          <a:p>
            <a:pPr lvl="2"/>
            <a:r>
              <a:rPr lang="en-US" dirty="0" smtClean="0"/>
              <a:t>ISO</a:t>
            </a:r>
          </a:p>
          <a:p>
            <a:pPr lvl="2"/>
            <a:r>
              <a:rPr lang="en-US" dirty="0" smtClean="0"/>
              <a:t>DIN</a:t>
            </a:r>
          </a:p>
          <a:p>
            <a:pPr lvl="2"/>
            <a:r>
              <a:rPr lang="en-US" dirty="0" smtClean="0"/>
              <a:t>JIS</a:t>
            </a:r>
          </a:p>
          <a:p>
            <a:pPr lvl="2"/>
            <a:endParaRPr lang="en-US" dirty="0"/>
          </a:p>
          <a:p>
            <a:r>
              <a:rPr lang="en-US" dirty="0"/>
              <a:t>Learned about the two types of dimensioning systems:</a:t>
            </a:r>
          </a:p>
          <a:p>
            <a:pPr lvl="1"/>
            <a:r>
              <a:rPr lang="en-US" dirty="0"/>
              <a:t>U.S. (IPS)</a:t>
            </a:r>
          </a:p>
          <a:p>
            <a:pPr lvl="1"/>
            <a:r>
              <a:rPr lang="en-US" dirty="0"/>
              <a:t>Metric (MMGS)</a:t>
            </a:r>
          </a:p>
          <a:p>
            <a:pPr lvl="2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Imitate the drawing from Lecture 8 Slide 8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r>
              <a:rPr lang="en-US" dirty="0" smtClean="0"/>
              <a:t>- Name the drawing Part 8-8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02" y="3014043"/>
            <a:ext cx="5066726" cy="2667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8223" y="1838428"/>
            <a:ext cx="3998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From the Slide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251" y="2640345"/>
            <a:ext cx="3130379" cy="34144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4114" y="1838428"/>
            <a:ext cx="4448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My Interpretation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4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Imitate the drawing from Lecture 8 Slide 11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r>
              <a:rPr lang="en-US" dirty="0" smtClean="0"/>
              <a:t>- Learn how to come up with dimensions not given.</a:t>
            </a:r>
          </a:p>
          <a:p>
            <a:pPr marL="274320" lvl="1" indent="0">
              <a:buNone/>
            </a:pPr>
            <a:r>
              <a:rPr lang="en-US" dirty="0" smtClean="0"/>
              <a:t>- Name the drawing Part 8-11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5128" y="1476695"/>
            <a:ext cx="3998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From the Slide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70017" y="1420978"/>
            <a:ext cx="4448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My Interpretation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78" y="2815536"/>
            <a:ext cx="4322110" cy="292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043" y="2153557"/>
            <a:ext cx="2928294" cy="42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Imitate the drawing from Lecture 8 Slide 15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lvl="1">
              <a:buFontTx/>
              <a:buChar char="-"/>
            </a:pPr>
            <a:r>
              <a:rPr lang="en-US" dirty="0" smtClean="0"/>
              <a:t>Name the drawing Part 8-15 Part 1 and Part 2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Learned how to:</a:t>
            </a:r>
          </a:p>
          <a:p>
            <a:pPr lvl="2">
              <a:buFontTx/>
              <a:buChar char="-"/>
            </a:pPr>
            <a:r>
              <a:rPr lang="en-US" dirty="0" smtClean="0"/>
              <a:t>Mirror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0874" y="1660251"/>
            <a:ext cx="47051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Slide 15 Instruction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36" y="2447258"/>
            <a:ext cx="7094488" cy="35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13028" y="1476695"/>
            <a:ext cx="1542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665" y="1420978"/>
            <a:ext cx="14093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Front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74" y="2417229"/>
            <a:ext cx="3079717" cy="3775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442" y="2417229"/>
            <a:ext cx="2899739" cy="37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Now that both the front and back of Part 8-15 have been created Mate them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- Name this piece Assembly 8-15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Learned how to:</a:t>
            </a:r>
          </a:p>
          <a:p>
            <a:pPr lvl="2">
              <a:buFontTx/>
              <a:buChar char="-"/>
            </a:pPr>
            <a:r>
              <a:rPr lang="en-US" dirty="0" smtClean="0"/>
              <a:t>Mate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29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23904" y="3232225"/>
            <a:ext cx="3732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Mated Piece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066" y="1753326"/>
            <a:ext cx="3455259" cy="44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8-23: First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9-20: Fifth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9-20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/>
              <a:t>Began work on Flashlight drawings</a:t>
            </a:r>
          </a:p>
          <a:p>
            <a:pPr lvl="2"/>
            <a:r>
              <a:rPr lang="en-US" dirty="0" smtClean="0"/>
              <a:t>Designed Battery </a:t>
            </a:r>
          </a:p>
          <a:p>
            <a:pPr lvl="2"/>
            <a:r>
              <a:rPr lang="en-US" dirty="0" smtClean="0"/>
              <a:t>Designed Battery Cap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Learned </a:t>
            </a:r>
            <a:r>
              <a:rPr lang="en-US" dirty="0" smtClean="0"/>
              <a:t>how to use relations when drawing objects with equal sides.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Following the books guidelines create the battery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14" y="1747319"/>
            <a:ext cx="5017691" cy="4460953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47254" y="2014194"/>
            <a:ext cx="4763632" cy="3931920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This part was titled “Battery” and plays an integral role in the Flashlight project.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This part will later be used in an the entire assembly of said Flashlight at a later date.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16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Following the books guidelines create the battery cap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8" y="1916092"/>
            <a:ext cx="5423262" cy="402174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90062" y="1992135"/>
            <a:ext cx="4763632" cy="3931920"/>
          </a:xfrm>
        </p:spPr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This is the finished product for the part titled “Battery Cap”.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This was an inverse design of the part known as “Battery”.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3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70" y="1812458"/>
            <a:ext cx="5222341" cy="435307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2891" y="2023035"/>
            <a:ext cx="4763632" cy="3931920"/>
          </a:xfrm>
        </p:spPr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This is a full assembly using the parts “Battery” and “Battery Cap”.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The assembly was done to ensure all parts fit properly together, if they did not adjustments would have to be made.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Fortunately, everything fit together the first time around.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2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9-27: sixth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9-20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Continued work </a:t>
            </a:r>
            <a:r>
              <a:rPr lang="en-US" sz="1800" dirty="0"/>
              <a:t>on Flashlight drawings</a:t>
            </a:r>
          </a:p>
          <a:p>
            <a:pPr lvl="2"/>
            <a:r>
              <a:rPr lang="en-US" dirty="0" smtClean="0"/>
              <a:t>Designed Lens</a:t>
            </a:r>
          </a:p>
          <a:p>
            <a:pPr lvl="2"/>
            <a:r>
              <a:rPr lang="en-US" dirty="0" smtClean="0"/>
              <a:t>Designed Flashlight Bulb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Learned </a:t>
            </a:r>
            <a:r>
              <a:rPr lang="en-US" dirty="0" smtClean="0"/>
              <a:t>how to use revolved bases when drawing objects in a 3D form.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Following the books guidelines create the Lens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8-23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lvl="1"/>
            <a:r>
              <a:rPr lang="en-US" dirty="0" smtClean="0"/>
              <a:t>Went over how to use black board</a:t>
            </a:r>
          </a:p>
          <a:p>
            <a:pPr lvl="1"/>
            <a:r>
              <a:rPr lang="en-US" dirty="0" smtClean="0"/>
              <a:t>Ran through the syllabus</a:t>
            </a:r>
          </a:p>
          <a:p>
            <a:pPr lvl="1"/>
            <a:r>
              <a:rPr lang="en-US" dirty="0" smtClean="0"/>
              <a:t>Talked about class expectations</a:t>
            </a:r>
          </a:p>
          <a:p>
            <a:pPr lvl="1"/>
            <a:r>
              <a:rPr lang="en-US" dirty="0" smtClean="0"/>
              <a:t>Sent contact info via Text Message (NotePad) to class</a:t>
            </a:r>
          </a:p>
          <a:p>
            <a:pPr lvl="1"/>
            <a:r>
              <a:rPr lang="en-US" dirty="0" smtClean="0"/>
              <a:t>Explored SolidWorks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40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0" y="2014194"/>
            <a:ext cx="4763632" cy="3931920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The front of the “Lens” was made transparent so the part “Bulb” could later be seen though it.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This part will later be inserted in the front section of the assembly “Flashlight”.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18" y="1680881"/>
            <a:ext cx="4109283" cy="42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Following the books guidelines create the Bulb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42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65387" y="2194973"/>
            <a:ext cx="4763632" cy="3931920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The “Bulb” has been one of the more difficult pieces I have made thus far.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I believe this is because there are a lot of round features in it, which I a not normally accustom to using. 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This pieces will later be mated with the above part “Lens”, and placed in the front portion of the Flashlight assembly.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09" y="2014194"/>
            <a:ext cx="5605262" cy="3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43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54926" y="2014194"/>
            <a:ext cx="4763632" cy="3931920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This is the Assembly of the parts “Lens” and “Bulb”.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 Assembly is used as a sanity check to ensure all pieces align properly with one another.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There were no issues with this Assembly.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790" y="1769659"/>
            <a:ext cx="5606642" cy="45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10-4: seventh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10-4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Continued work </a:t>
            </a:r>
            <a:r>
              <a:rPr lang="en-US" sz="1800" dirty="0"/>
              <a:t>on Flashlight drawings</a:t>
            </a:r>
          </a:p>
          <a:p>
            <a:pPr lvl="2"/>
            <a:r>
              <a:rPr lang="en-US" dirty="0" smtClean="0"/>
              <a:t>Designed “O” - Ring</a:t>
            </a:r>
          </a:p>
          <a:p>
            <a:pPr lvl="2"/>
            <a:r>
              <a:rPr lang="en-US" dirty="0" smtClean="0"/>
              <a:t>Designed Lens Cap</a:t>
            </a:r>
          </a:p>
          <a:p>
            <a:pPr lvl="2"/>
            <a:r>
              <a:rPr lang="en-US" dirty="0" smtClean="0"/>
              <a:t>Designed Flashlight Housing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Learned </a:t>
            </a:r>
            <a:r>
              <a:rPr lang="en-US" dirty="0" smtClean="0"/>
              <a:t>how to use ribbing, linear patterns and mirror properly.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Following the books guidelines create the “O”-Ring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47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14519" y="2014194"/>
            <a:ext cx="4763632" cy="3931920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The O-Ring was made by using the Swept Boss/Base function.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Although this piece was one of the more simpler items to create, it plays an important role in the final assembly of the Flashlight.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71" y="1711107"/>
            <a:ext cx="4129299" cy="43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Following the books guidelines create the Lens Cap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49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65387" y="2194973"/>
            <a:ext cx="4763632" cy="3931920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The “Lens Cap” was designed using a helix. This was done so it later could be attached to the part “Housing”.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 purpose of the “Lens Cap”, is to hold the part “Lens” in place inside the “Housing”.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4928"/>
            <a:ext cx="4712368" cy="43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</a:t>
            </a:r>
            <a:r>
              <a:rPr lang="en-US" dirty="0"/>
              <a:t>a </a:t>
            </a:r>
            <a:r>
              <a:rPr lang="en-US" i="1" dirty="0" smtClean="0"/>
              <a:t>“Dynamic Cantilever Kit”</a:t>
            </a:r>
            <a:r>
              <a:rPr lang="en-US" dirty="0" smtClean="0"/>
              <a:t> </a:t>
            </a:r>
            <a:r>
              <a:rPr lang="en-US" dirty="0"/>
              <a:t>Box with the </a:t>
            </a:r>
            <a:r>
              <a:rPr lang="en-US" dirty="0" smtClean="0"/>
              <a:t>measurements: </a:t>
            </a:r>
          </a:p>
          <a:p>
            <a:pPr lvl="1"/>
            <a:r>
              <a:rPr lang="en-US" dirty="0" smtClean="0"/>
              <a:t>X = </a:t>
            </a:r>
            <a:r>
              <a:rPr lang="en-US" dirty="0"/>
              <a:t>24.5”</a:t>
            </a:r>
          </a:p>
          <a:p>
            <a:pPr lvl="1"/>
            <a:r>
              <a:rPr lang="en-US" dirty="0" smtClean="0"/>
              <a:t>Y = 9</a:t>
            </a:r>
            <a:r>
              <a:rPr lang="en-US" dirty="0"/>
              <a:t>”</a:t>
            </a:r>
          </a:p>
          <a:p>
            <a:pPr lvl="1"/>
            <a:r>
              <a:rPr lang="en-US" dirty="0" smtClean="0"/>
              <a:t>Z = 4”</a:t>
            </a:r>
          </a:p>
          <a:p>
            <a:pPr lvl="1"/>
            <a:endParaRPr lang="en-US" dirty="0"/>
          </a:p>
          <a:p>
            <a:r>
              <a:rPr lang="en-US" dirty="0"/>
              <a:t>Cut a 1” hole through the center of the right side of the box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Following the books guidelines create the Housing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51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58464" y="1995051"/>
            <a:ext cx="4763632" cy="393192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The part to the right is titled “Housing” and will be the basis for the Flashlight project.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Every part will have to fit comfortably inside of this piece, so it is detrimental that all measurements are implemented correctly.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9" y="1703305"/>
            <a:ext cx="5623305" cy="4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52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257634" y="1705102"/>
            <a:ext cx="4675286" cy="2602203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This is an assembly of all parts created up to this point.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This assembly was done to assure all pieces fit properly with one another.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If they were not fitting appropriately measures would need to be taken to fix the issue.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6" y="505325"/>
            <a:ext cx="4242785" cy="3302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242" y="2876978"/>
            <a:ext cx="3873515" cy="3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10-11: Eighth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10-11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Got caught up to date: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Some of us still had some designs to work on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We took time to allow catch up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Worked on homework assignments</a:t>
            </a:r>
          </a:p>
          <a:p>
            <a:pPr lvl="2">
              <a:buFontTx/>
              <a:buChar char="-"/>
            </a:pPr>
            <a:r>
              <a:rPr lang="en-US" dirty="0" smtClean="0"/>
              <a:t>Written</a:t>
            </a:r>
          </a:p>
          <a:p>
            <a:pPr lvl="2">
              <a:buFontTx/>
              <a:buChar char="-"/>
            </a:pPr>
            <a:r>
              <a:rPr lang="en-US" dirty="0" smtClean="0"/>
              <a:t>Solid Work Drawings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10-18: ninth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8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10-18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Got caught up to date: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Continued getting all work up to date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We took time to allow catch up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Worked on homework assignments</a:t>
            </a:r>
          </a:p>
          <a:p>
            <a:pPr lvl="2">
              <a:buFontTx/>
              <a:buChar char="-"/>
            </a:pPr>
            <a:r>
              <a:rPr lang="en-US" dirty="0" smtClean="0"/>
              <a:t>Written</a:t>
            </a:r>
          </a:p>
          <a:p>
            <a:pPr lvl="2">
              <a:buFontTx/>
              <a:buChar char="-"/>
            </a:pPr>
            <a:r>
              <a:rPr lang="en-US" dirty="0" smtClean="0"/>
              <a:t>Solid Work Drawings</a:t>
            </a:r>
          </a:p>
          <a:p>
            <a:pPr lvl="2">
              <a:buFontTx/>
              <a:buChar char="-"/>
            </a:pPr>
            <a:r>
              <a:rPr lang="en-US" dirty="0" smtClean="0"/>
              <a:t>Pascal Bridge Drawings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Following the books guidelines create the Switch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Follow the dimensions given and learn how to utilize them.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69" y="1800302"/>
            <a:ext cx="5074338" cy="4243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09354">
            <a:off x="6058367" y="2286737"/>
            <a:ext cx="20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Part 1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2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60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0" y="2287863"/>
            <a:ext cx="4763632" cy="393192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The switch was created using many different features. This piece was one of the more complicated designs, the most complicated being the Housing part.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56" y="1702239"/>
            <a:ext cx="3991353" cy="45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10-25: Tenth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10-25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Got caught up to date: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Finished work on Pasco Bridge Part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Created a 3D Solid Works model from a Pasco Bridge part</a:t>
            </a:r>
          </a:p>
          <a:p>
            <a:pPr marL="274320" lvl="1" indent="0">
              <a:buNone/>
            </a:pPr>
            <a:r>
              <a:rPr lang="en-US" dirty="0" smtClean="0"/>
              <a:t> - Measurements were taken using calipers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The measurements were then translated into Solid Works</a:t>
            </a:r>
          </a:p>
          <a:p>
            <a:pPr marL="274320" lvl="1" indent="0">
              <a:buNone/>
            </a:pPr>
            <a:r>
              <a:rPr lang="en-US" dirty="0"/>
              <a:t> - </a:t>
            </a:r>
            <a:r>
              <a:rPr lang="en-US" dirty="0" smtClean="0"/>
              <a:t>Collaborated with fellow students who were making similar parts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2858974"/>
            <a:ext cx="4455815" cy="295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64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4661" y="1432074"/>
            <a:ext cx="4763632" cy="69978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Pasco Bridge Part #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97" y="2860755"/>
            <a:ext cx="4582040" cy="2895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705">
            <a:off x="778075" y="4154448"/>
            <a:ext cx="4876800" cy="3714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0576" y="2057643"/>
            <a:ext cx="3991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Original Piece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6155" y="2118966"/>
            <a:ext cx="5091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Solid Works Model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5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11-1: Eleventh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11- 1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Pasco Bridge: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Began work on a second Pasco Bridge Part #17 (aka straight connector)</a:t>
            </a:r>
          </a:p>
          <a:p>
            <a:pPr marL="731520" lvl="3">
              <a:spcBef>
                <a:spcPts val="900"/>
              </a:spcBef>
            </a:pPr>
            <a:r>
              <a:rPr lang="en-US" dirty="0" smtClean="0"/>
              <a:t>This piece had more curves and defined edges then my previously worked on piece.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Created a 3D Solid Works model from a Pasco Bridge part</a:t>
            </a:r>
          </a:p>
          <a:p>
            <a:pPr marL="274320" lvl="1" indent="0">
              <a:buNone/>
            </a:pPr>
            <a:r>
              <a:rPr lang="en-US" dirty="0" smtClean="0"/>
              <a:t> - Measurements were taken using calipers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The measurements were then translated into Solid Works</a:t>
            </a:r>
          </a:p>
          <a:p>
            <a:pPr marL="274320" lvl="1" indent="0">
              <a:buNone/>
            </a:pPr>
            <a:r>
              <a:rPr lang="en-US" dirty="0"/>
              <a:t> - </a:t>
            </a:r>
            <a:r>
              <a:rPr lang="en-US" dirty="0" smtClean="0"/>
              <a:t>Collaborated with fellow students who were making similar parts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2858974"/>
            <a:ext cx="4455815" cy="295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68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4661" y="1432074"/>
            <a:ext cx="4763632" cy="69978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Pasco Bridge Part #17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0576" y="2057643"/>
            <a:ext cx="3991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Original Piece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6155" y="2118966"/>
            <a:ext cx="5091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Solid Works Model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62" y="3857563"/>
            <a:ext cx="1571625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773" y="2888407"/>
            <a:ext cx="3740075" cy="299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11-8: Twelfth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directions given in the video supplied by ivytechengineering.com</a:t>
            </a:r>
          </a:p>
          <a:p>
            <a:pPr lvl="1"/>
            <a:r>
              <a:rPr lang="en-US" dirty="0" smtClean="0"/>
              <a:t>Create the first part: </a:t>
            </a:r>
            <a:r>
              <a:rPr lang="en-US" b="1" dirty="0" smtClean="0"/>
              <a:t>Tutor 1</a:t>
            </a:r>
          </a:p>
          <a:p>
            <a:pPr lvl="1"/>
            <a:r>
              <a:rPr lang="en-US" dirty="0" smtClean="0"/>
              <a:t>Submit Part to Professor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Video Link: </a:t>
            </a:r>
            <a:r>
              <a:rPr lang="en-US" i="1" dirty="0"/>
              <a:t>https://www.youtube.com/watch?v=dQMS8KuDGoM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11- 15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Worked on rendering a frame for a ball launching robot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Measurements were taken 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Measurements were translated into solid works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 class worked together to create a design</a:t>
            </a: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- Measurements were taken using calipers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The measurements were then translated into Solid Works</a:t>
            </a:r>
          </a:p>
          <a:p>
            <a:pPr marL="274320" lvl="1" indent="0">
              <a:buNone/>
            </a:pPr>
            <a:r>
              <a:rPr lang="en-US" dirty="0"/>
              <a:t> - </a:t>
            </a:r>
            <a:r>
              <a:rPr lang="en-US" dirty="0" smtClean="0"/>
              <a:t>Collaborated with fellow students who were making similar parts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11-15: Thirteenth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11- 15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Finished on the frame for a ball launching robot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Double checked measurements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Redefined mates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 class worked together to create a design</a:t>
            </a: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- Measurements were taken using calipers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The measurements were then translated into Solid Works</a:t>
            </a:r>
          </a:p>
          <a:p>
            <a:pPr marL="274320" lvl="1" indent="0">
              <a:buNone/>
            </a:pPr>
            <a:r>
              <a:rPr lang="en-US" dirty="0"/>
              <a:t> - </a:t>
            </a:r>
            <a:r>
              <a:rPr lang="en-US" dirty="0" smtClean="0"/>
              <a:t>Collaborated with fellow students who were making similar parts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75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4661" y="1432074"/>
            <a:ext cx="4763632" cy="69978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Robot Frame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806" y="3147856"/>
            <a:ext cx="3982234" cy="3159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938">
            <a:off x="7594586" y="851258"/>
            <a:ext cx="4313528" cy="2325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91599">
            <a:off x="662406" y="1046205"/>
            <a:ext cx="3879304" cy="31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11-22: Break – no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11-29: fifteenth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10-29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Got caught up to date: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Some of us still had some designs to work on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We took time to allow catch up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Worked on homework assignments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- Updating lab Notebook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- Helped classmates with unfinished designs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37" y="2014194"/>
            <a:ext cx="3089760" cy="4183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79" y="2014194"/>
            <a:ext cx="3542012" cy="4183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9170" y="2160724"/>
            <a:ext cx="837730" cy="335765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FRONT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82535" y="2487255"/>
            <a:ext cx="837730" cy="2704588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Back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7031" y="2014194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Tutor 1</a:t>
            </a:r>
          </a:p>
        </p:txBody>
      </p:sp>
    </p:spTree>
    <p:extLst>
      <p:ext uri="{BB962C8B-B14F-4D97-AF65-F5344CB8AC3E}">
        <p14:creationId xmlns:p14="http://schemas.microsoft.com/office/powerpoint/2010/main" val="12506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12-6: Sixteenth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12-6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Modify Flashlight Model For Printing:</a:t>
            </a:r>
            <a:endParaRPr lang="en-US" sz="1800" dirty="0" smtClean="0"/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The lens cap needed to be made solid </a:t>
            </a:r>
            <a:endParaRPr lang="en-US" dirty="0" smtClean="0"/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Extend the handle of the flashlight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Remove ribbing from interior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Why modify the flashlight?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Because this flashlight is not going to be made on a production line, with multiple steps parts of the flashlight needed to be changed.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Because of time constraints and the workability of a 3D printer, we had to make allowances.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83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60346" y="1440137"/>
            <a:ext cx="4763632" cy="69978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Modified Flashlight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76" y="2062479"/>
            <a:ext cx="3535921" cy="3850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162" y="2078955"/>
            <a:ext cx="4416204" cy="39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12-13: Seventeenth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12-13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r>
              <a:rPr lang="en-US" dirty="0" smtClean="0"/>
              <a:t>What we did: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182880" lvl="1">
              <a:spcBef>
                <a:spcPts val="900"/>
              </a:spcBef>
            </a:pPr>
            <a:r>
              <a:rPr lang="en-US" sz="1800" dirty="0" smtClean="0"/>
              <a:t>Got caught up to date: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Some of us still had some designs to work on</a:t>
            </a:r>
          </a:p>
          <a:p>
            <a:pPr marL="457200" lvl="2">
              <a:spcBef>
                <a:spcPts val="900"/>
              </a:spcBef>
            </a:pPr>
            <a:r>
              <a:rPr lang="en-US" dirty="0" smtClean="0"/>
              <a:t>We took time to allow catch up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Worked on homework assignments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- Updating lab Notebook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- Helped classmates with unfinished designs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8-30: Second Day of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 116 – 20c Lab Notebook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1009</TotalTime>
  <Words>2472</Words>
  <Application>Microsoft Office PowerPoint</Application>
  <PresentationFormat>Widescreen</PresentationFormat>
  <Paragraphs>575</Paragraphs>
  <Slides>86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Calibri</vt:lpstr>
      <vt:lpstr>Century Gothic</vt:lpstr>
      <vt:lpstr>Garamond</vt:lpstr>
      <vt:lpstr>Savon</vt:lpstr>
      <vt:lpstr>ENGR 116 – 20c Lab Notebook</vt:lpstr>
      <vt:lpstr>Table of Contents</vt:lpstr>
      <vt:lpstr>8-23: First Day of Class</vt:lpstr>
      <vt:lpstr>8-23</vt:lpstr>
      <vt:lpstr>Work</vt:lpstr>
      <vt:lpstr>Work</vt:lpstr>
      <vt:lpstr>Work</vt:lpstr>
      <vt:lpstr>Work</vt:lpstr>
      <vt:lpstr>8-30: Second Day of Class</vt:lpstr>
      <vt:lpstr>9-6</vt:lpstr>
      <vt:lpstr>Work</vt:lpstr>
      <vt:lpstr>Work</vt:lpstr>
      <vt:lpstr>Work</vt:lpstr>
      <vt:lpstr>Work</vt:lpstr>
      <vt:lpstr>9-6: Third Day of Class</vt:lpstr>
      <vt:lpstr>9-6</vt:lpstr>
      <vt:lpstr>Work</vt:lpstr>
      <vt:lpstr>Work</vt:lpstr>
      <vt:lpstr>9-13: Fourth Day of Class</vt:lpstr>
      <vt:lpstr>9-13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9-20: Fifth Day of Class</vt:lpstr>
      <vt:lpstr>9-20</vt:lpstr>
      <vt:lpstr>Work</vt:lpstr>
      <vt:lpstr>Work</vt:lpstr>
      <vt:lpstr>Work</vt:lpstr>
      <vt:lpstr>Work</vt:lpstr>
      <vt:lpstr>Work</vt:lpstr>
      <vt:lpstr>9-27: sixth Day of Class</vt:lpstr>
      <vt:lpstr>9-20</vt:lpstr>
      <vt:lpstr>Work</vt:lpstr>
      <vt:lpstr>Work</vt:lpstr>
      <vt:lpstr>Work</vt:lpstr>
      <vt:lpstr>Work</vt:lpstr>
      <vt:lpstr>Work</vt:lpstr>
      <vt:lpstr>10-4: seventh Day of Class</vt:lpstr>
      <vt:lpstr>10-4</vt:lpstr>
      <vt:lpstr>Work</vt:lpstr>
      <vt:lpstr>Work</vt:lpstr>
      <vt:lpstr>Work</vt:lpstr>
      <vt:lpstr>Work</vt:lpstr>
      <vt:lpstr>Work</vt:lpstr>
      <vt:lpstr>Work</vt:lpstr>
      <vt:lpstr>Work</vt:lpstr>
      <vt:lpstr>10-11: Eighth Day of Class</vt:lpstr>
      <vt:lpstr>10-11</vt:lpstr>
      <vt:lpstr>Work</vt:lpstr>
      <vt:lpstr>10-18: ninth Day of Class</vt:lpstr>
      <vt:lpstr>10-18</vt:lpstr>
      <vt:lpstr>Work</vt:lpstr>
      <vt:lpstr>Work</vt:lpstr>
      <vt:lpstr>Work</vt:lpstr>
      <vt:lpstr>10-25: Tenth Day of Class</vt:lpstr>
      <vt:lpstr>10-25</vt:lpstr>
      <vt:lpstr>Work</vt:lpstr>
      <vt:lpstr>Work</vt:lpstr>
      <vt:lpstr>11-1: Eleventh Day of Class</vt:lpstr>
      <vt:lpstr>11- 1</vt:lpstr>
      <vt:lpstr>Work</vt:lpstr>
      <vt:lpstr>Work</vt:lpstr>
      <vt:lpstr>11-8: Twelfth Day of Class</vt:lpstr>
      <vt:lpstr>11- 15</vt:lpstr>
      <vt:lpstr>Work</vt:lpstr>
      <vt:lpstr>11-15: Thirteenth Day of Class</vt:lpstr>
      <vt:lpstr>11- 15</vt:lpstr>
      <vt:lpstr>Work</vt:lpstr>
      <vt:lpstr>Work</vt:lpstr>
      <vt:lpstr>11-22: Break – no class</vt:lpstr>
      <vt:lpstr>11-29: fifteenth Day of Class</vt:lpstr>
      <vt:lpstr>10-29</vt:lpstr>
      <vt:lpstr>Work</vt:lpstr>
      <vt:lpstr>12-6: Sixteenth Day of Class</vt:lpstr>
      <vt:lpstr>12-6</vt:lpstr>
      <vt:lpstr>Work</vt:lpstr>
      <vt:lpstr>Work</vt:lpstr>
      <vt:lpstr>12-13: Seventeenth Day of Class</vt:lpstr>
      <vt:lpstr>12-13</vt:lpstr>
      <vt:lpstr>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EECT 101-51C Lab Notebook</dc:title>
  <dc:creator>Louis J Toth</dc:creator>
  <cp:lastModifiedBy>Olivia K Koehler</cp:lastModifiedBy>
  <cp:revision>112</cp:revision>
  <dcterms:created xsi:type="dcterms:W3CDTF">2014-12-11T01:05:38Z</dcterms:created>
  <dcterms:modified xsi:type="dcterms:W3CDTF">2016-12-06T14:37:30Z</dcterms:modified>
</cp:coreProperties>
</file>